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4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024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603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00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33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87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571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052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287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817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31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1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85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C22BD-E676-45AC-9B87-F3A5C309FD77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467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64132" y="2863735"/>
            <a:ext cx="6145156" cy="5042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	1. </a:t>
            </a:r>
            <a:r>
              <a:rPr lang="ko-KR" altLang="en-US" sz="1200" dirty="0">
                <a:solidFill>
                  <a:srgbClr val="000000"/>
                </a:solidFill>
                <a:latin typeface="맑은 고딕" pitchFamily="50" charset="-127"/>
              </a:rPr>
              <a:t>귀 기관</a:t>
            </a: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1200" dirty="0">
                <a:solidFill>
                  <a:srgbClr val="000000"/>
                </a:solidFill>
                <a:latin typeface="맑은 고딕" pitchFamily="50" charset="-127"/>
              </a:rPr>
              <a:t>사</a:t>
            </a: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  <a:r>
              <a:rPr lang="ko-KR" altLang="en-US" sz="1200" dirty="0">
                <a:solidFill>
                  <a:srgbClr val="000000"/>
                </a:solidFill>
                <a:latin typeface="맑은 고딕" pitchFamily="50" charset="-127"/>
              </a:rPr>
              <a:t>의 일익 번창하심과 귀하의 건승을 기원합니다</a:t>
            </a: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. </a:t>
            </a:r>
          </a:p>
          <a:p>
            <a:pPr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	2. </a:t>
            </a:r>
            <a:r>
              <a:rPr lang="ko-KR" altLang="en-US" sz="1200" dirty="0">
                <a:solidFill>
                  <a:srgbClr val="000000"/>
                </a:solidFill>
                <a:latin typeface="맑은 고딕" pitchFamily="50" charset="-127"/>
              </a:rPr>
              <a:t>숙명여자대학교는 </a:t>
            </a: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2026</a:t>
            </a:r>
            <a:r>
              <a:rPr lang="ko-KR" altLang="en-US" sz="1200" dirty="0">
                <a:solidFill>
                  <a:srgbClr val="000000"/>
                </a:solidFill>
                <a:latin typeface="맑은 고딕" pitchFamily="50" charset="-127"/>
              </a:rPr>
              <a:t>년 창학 </a:t>
            </a: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120</a:t>
            </a:r>
            <a:r>
              <a:rPr lang="ko-KR" altLang="en-US" sz="1200" dirty="0">
                <a:solidFill>
                  <a:srgbClr val="000000"/>
                </a:solidFill>
                <a:latin typeface="맑은 고딕" pitchFamily="50" charset="-127"/>
              </a:rPr>
              <a:t>주년 맞아 글로벌 여성 대학으로 도약하기 위해 다양한 학문이 융합되는 플랫폼을 조성하고</a:t>
            </a: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, </a:t>
            </a:r>
            <a:r>
              <a:rPr lang="ko-KR" altLang="en-US" sz="1200" dirty="0">
                <a:solidFill>
                  <a:srgbClr val="000000"/>
                </a:solidFill>
                <a:latin typeface="맑은 고딕" pitchFamily="50" charset="-127"/>
              </a:rPr>
              <a:t>교육과 연구의 외연을 확장하며 사회에서 요구하는 우수한 교육과정 개발에 앞장서고 있습니다</a:t>
            </a: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.</a:t>
            </a:r>
          </a:p>
          <a:p>
            <a:pPr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dirty="0">
                <a:solidFill>
                  <a:srgbClr val="000000"/>
                </a:solidFill>
                <a:latin typeface="맑은 고딕" pitchFamily="50" charset="-127"/>
              </a:rPr>
              <a:t>	3. </a:t>
            </a:r>
            <a:r>
              <a:rPr lang="ko-KR" altLang="en-US" sz="1200" dirty="0">
                <a:solidFill>
                  <a:srgbClr val="000000"/>
                </a:solidFill>
                <a:latin typeface="맑은 고딕" pitchFamily="50" charset="-127"/>
              </a:rPr>
              <a:t>이에 본교에서는 각 분야의 지도층을 대상으로 핵심경영역량을 강화하고 미래 환경에 대한 이해를 </a:t>
            </a:r>
            <a:r>
              <a:rPr lang="ko-KR" altLang="en-US" sz="1200" dirty="0">
                <a:latin typeface="맑은 고딕" pitchFamily="50" charset="-127"/>
              </a:rPr>
              <a:t>바탕으로 전략</a:t>
            </a:r>
            <a:r>
              <a:rPr lang="en-US" altLang="ko-KR" sz="1200" dirty="0">
                <a:latin typeface="맑은 고딕" pitchFamily="50" charset="-127"/>
              </a:rPr>
              <a:t>, </a:t>
            </a:r>
            <a:r>
              <a:rPr lang="ko-KR" altLang="en-US" sz="1200" dirty="0" err="1">
                <a:latin typeface="맑은 고딕" pitchFamily="50" charset="-127"/>
              </a:rPr>
              <a:t>디지털〮혁신</a:t>
            </a:r>
            <a:r>
              <a:rPr lang="en-US" altLang="ko-KR" sz="1200" dirty="0">
                <a:latin typeface="맑은 고딕" pitchFamily="50" charset="-127"/>
              </a:rPr>
              <a:t>, </a:t>
            </a:r>
            <a:r>
              <a:rPr lang="ko-KR" altLang="en-US" sz="1200" dirty="0">
                <a:latin typeface="맑은 고딕" pitchFamily="50" charset="-127"/>
              </a:rPr>
              <a:t>조직과 리더십</a:t>
            </a:r>
            <a:r>
              <a:rPr lang="en-US" altLang="ko-KR" sz="1200" dirty="0">
                <a:latin typeface="맑은 고딕" pitchFamily="50" charset="-127"/>
              </a:rPr>
              <a:t>, </a:t>
            </a:r>
            <a:r>
              <a:rPr lang="ko-KR" altLang="en-US" sz="1200" dirty="0">
                <a:latin typeface="맑은 고딕" pitchFamily="50" charset="-127"/>
              </a:rPr>
              <a:t>인문경영 등을 통합적으로 다루는 제</a:t>
            </a:r>
            <a:r>
              <a:rPr lang="en-US" altLang="ko-KR" sz="1200" dirty="0">
                <a:latin typeface="맑은 고딕" pitchFamily="50" charset="-127"/>
              </a:rPr>
              <a:t>1</a:t>
            </a:r>
            <a:r>
              <a:rPr lang="ko-KR" altLang="en-US" sz="1200" dirty="0">
                <a:latin typeface="맑은 고딕" pitchFamily="50" charset="-127"/>
              </a:rPr>
              <a:t>기 숙명 미래혁신 최고경영자과정을 개설합니다</a:t>
            </a:r>
            <a:r>
              <a:rPr lang="en-US" altLang="ko-KR" sz="1200" dirty="0">
                <a:latin typeface="맑은 고딕" pitchFamily="50" charset="-127"/>
              </a:rPr>
              <a:t>.</a:t>
            </a:r>
          </a:p>
          <a:p>
            <a:pPr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dirty="0">
                <a:latin typeface="맑은 고딕" pitchFamily="50" charset="-127"/>
              </a:rPr>
              <a:t>	4. </a:t>
            </a:r>
            <a:r>
              <a:rPr lang="ko-KR" altLang="en-US" sz="1200" dirty="0">
                <a:latin typeface="맑은 고딕" pitchFamily="50" charset="-127"/>
              </a:rPr>
              <a:t>귀 기관</a:t>
            </a:r>
            <a:r>
              <a:rPr lang="en-US" altLang="ko-KR" sz="1200" dirty="0">
                <a:latin typeface="맑은 고딕" pitchFamily="50" charset="-127"/>
              </a:rPr>
              <a:t>(</a:t>
            </a:r>
            <a:r>
              <a:rPr lang="ko-KR" altLang="en-US" sz="1200" dirty="0">
                <a:latin typeface="맑은 고딕" pitchFamily="50" charset="-127"/>
              </a:rPr>
              <a:t>사</a:t>
            </a:r>
            <a:r>
              <a:rPr lang="en-US" altLang="ko-KR" sz="1200" dirty="0">
                <a:latin typeface="맑은 고딕" pitchFamily="50" charset="-127"/>
              </a:rPr>
              <a:t>)</a:t>
            </a:r>
            <a:r>
              <a:rPr lang="ko-KR" altLang="en-US" sz="1200" dirty="0">
                <a:latin typeface="맑은 고딕" pitchFamily="50" charset="-127"/>
              </a:rPr>
              <a:t>의 회원을 숙명 미래혁신 최고경영자 과정의 원우로 정중히 모시고자 다음과 같이 안내 드립니다</a:t>
            </a:r>
            <a:r>
              <a:rPr lang="en-US" altLang="ko-KR" sz="1200" dirty="0">
                <a:latin typeface="맑은 고딕" pitchFamily="50" charset="-127"/>
              </a:rPr>
              <a:t>. </a:t>
            </a:r>
          </a:p>
          <a:p>
            <a:pPr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ko-KR" altLang="en-US" sz="1200" dirty="0">
                <a:latin typeface="맑은 고딕" pitchFamily="50" charset="-127"/>
              </a:rPr>
              <a:t> </a:t>
            </a:r>
            <a:r>
              <a:rPr lang="en-US" altLang="ko-KR" sz="1200" dirty="0">
                <a:latin typeface="맑은 고딕" pitchFamily="50" charset="-127"/>
              </a:rPr>
              <a:t>	</a:t>
            </a:r>
            <a:r>
              <a:rPr lang="ko-KR" altLang="en-US" sz="1200" b="1" dirty="0">
                <a:latin typeface="맑은 고딕" pitchFamily="50" charset="-127"/>
              </a:rPr>
              <a:t>가</a:t>
            </a:r>
            <a:r>
              <a:rPr lang="en-US" altLang="ko-KR" sz="1200" b="1" dirty="0">
                <a:latin typeface="맑은 고딕" pitchFamily="50" charset="-127"/>
              </a:rPr>
              <a:t>. </a:t>
            </a:r>
            <a:r>
              <a:rPr lang="ko-KR" altLang="en-US" sz="1200" b="1" dirty="0">
                <a:latin typeface="맑은 고딕" pitchFamily="50" charset="-127"/>
              </a:rPr>
              <a:t>모집기간</a:t>
            </a:r>
            <a:r>
              <a:rPr lang="en-US" altLang="ko-KR" sz="1200" dirty="0">
                <a:latin typeface="맑은 고딕" pitchFamily="50" charset="-127"/>
              </a:rPr>
              <a:t>: 2026</a:t>
            </a:r>
            <a:r>
              <a:rPr lang="ko-KR" altLang="en-US" sz="1200" dirty="0">
                <a:latin typeface="맑은 고딕" pitchFamily="50" charset="-127"/>
              </a:rPr>
              <a:t>년 </a:t>
            </a:r>
            <a:r>
              <a:rPr lang="en-US" altLang="ko-KR" sz="1200" dirty="0">
                <a:latin typeface="맑은 고딕" pitchFamily="50" charset="-127"/>
              </a:rPr>
              <a:t>1</a:t>
            </a:r>
            <a:r>
              <a:rPr lang="ko-KR" altLang="en-US" sz="1200" dirty="0">
                <a:latin typeface="맑은 고딕" pitchFamily="50" charset="-127"/>
              </a:rPr>
              <a:t>월 </a:t>
            </a:r>
            <a:r>
              <a:rPr lang="en-US" altLang="ko-KR" sz="1200" dirty="0">
                <a:latin typeface="맑은 고딕" pitchFamily="50" charset="-127"/>
              </a:rPr>
              <a:t>6</a:t>
            </a:r>
            <a:r>
              <a:rPr lang="ko-KR" altLang="en-US" sz="1200" dirty="0">
                <a:latin typeface="맑은 고딕" pitchFamily="50" charset="-127"/>
              </a:rPr>
              <a:t>일 </a:t>
            </a:r>
            <a:r>
              <a:rPr lang="en-US" altLang="ko-KR" sz="1200" dirty="0">
                <a:latin typeface="맑은 고딕" pitchFamily="50" charset="-127"/>
              </a:rPr>
              <a:t>~ </a:t>
            </a:r>
            <a:r>
              <a:rPr lang="ko-KR" altLang="en-US" sz="1200" dirty="0">
                <a:latin typeface="맑은 고딕" pitchFamily="50" charset="-127"/>
              </a:rPr>
              <a:t>모집 마감 시까지</a:t>
            </a:r>
            <a:r>
              <a:rPr lang="en-US" altLang="ko-KR" sz="1200" dirty="0">
                <a:latin typeface="맑은 고딕" pitchFamily="50" charset="-127"/>
              </a:rPr>
              <a:t>(</a:t>
            </a:r>
            <a:r>
              <a:rPr lang="ko-KR" altLang="en-US" sz="1200" dirty="0">
                <a:latin typeface="맑은 고딕" pitchFamily="50" charset="-127"/>
              </a:rPr>
              <a:t>지원자순 마감</a:t>
            </a:r>
            <a:r>
              <a:rPr lang="en-US" altLang="ko-KR" sz="1200" dirty="0">
                <a:latin typeface="맑은 고딕" pitchFamily="50" charset="-127"/>
              </a:rPr>
              <a:t>)</a:t>
            </a:r>
          </a:p>
          <a:p>
            <a:pPr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dirty="0">
                <a:latin typeface="맑은 고딕" pitchFamily="50" charset="-127"/>
              </a:rPr>
              <a:t>	</a:t>
            </a:r>
            <a:r>
              <a:rPr lang="ko-KR" altLang="en-US" sz="1200" b="1" dirty="0">
                <a:latin typeface="맑은 고딕" pitchFamily="50" charset="-127"/>
              </a:rPr>
              <a:t>나</a:t>
            </a:r>
            <a:r>
              <a:rPr lang="en-US" altLang="ko-KR" sz="1200" b="1" dirty="0">
                <a:latin typeface="맑은 고딕" pitchFamily="50" charset="-127"/>
              </a:rPr>
              <a:t>. </a:t>
            </a:r>
            <a:r>
              <a:rPr lang="ko-KR" altLang="en-US" sz="1200" b="1" dirty="0">
                <a:latin typeface="맑은 고딕" pitchFamily="50" charset="-127"/>
              </a:rPr>
              <a:t>제출서류</a:t>
            </a:r>
            <a:r>
              <a:rPr lang="en-US" altLang="ko-KR" sz="1200" dirty="0">
                <a:latin typeface="맑은 고딕" pitchFamily="50" charset="-127"/>
              </a:rPr>
              <a:t>: </a:t>
            </a:r>
            <a:r>
              <a:rPr lang="ko-KR" altLang="en-US" sz="1200" dirty="0">
                <a:latin typeface="맑은 고딕" pitchFamily="50" charset="-127"/>
              </a:rPr>
              <a:t>입학지원서</a:t>
            </a:r>
            <a:r>
              <a:rPr lang="en-US" altLang="ko-KR" sz="1200" dirty="0">
                <a:latin typeface="맑은 고딕" pitchFamily="50" charset="-127"/>
              </a:rPr>
              <a:t>, </a:t>
            </a:r>
            <a:r>
              <a:rPr lang="ko-KR" altLang="en-US" sz="1200" dirty="0">
                <a:latin typeface="맑은 고딕" pitchFamily="50" charset="-127"/>
              </a:rPr>
              <a:t>재직증명서</a:t>
            </a:r>
            <a:r>
              <a:rPr lang="en-US" altLang="ko-KR" sz="1200" dirty="0">
                <a:latin typeface="맑은 고딕" pitchFamily="50" charset="-127"/>
              </a:rPr>
              <a:t>/</a:t>
            </a:r>
            <a:r>
              <a:rPr lang="ko-KR" altLang="en-US" sz="1200" dirty="0">
                <a:latin typeface="맑은 고딕" pitchFamily="50" charset="-127"/>
              </a:rPr>
              <a:t>사업자등록증 등</a:t>
            </a:r>
            <a:endParaRPr lang="en-US" altLang="ko-KR" sz="1200" dirty="0">
              <a:latin typeface="맑은 고딕" pitchFamily="50" charset="-127"/>
            </a:endParaRPr>
          </a:p>
          <a:p>
            <a:pPr lvl="1"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dirty="0">
                <a:latin typeface="맑은 고딕" pitchFamily="50" charset="-127"/>
              </a:rPr>
              <a:t>   </a:t>
            </a:r>
            <a:r>
              <a:rPr lang="ko-KR" altLang="en-US" sz="1200" dirty="0">
                <a:latin typeface="맑은 고딕" pitchFamily="50" charset="-127"/>
              </a:rPr>
              <a:t> </a:t>
            </a:r>
            <a:r>
              <a:rPr lang="ko-KR" altLang="en-US" sz="1200" b="1" dirty="0">
                <a:latin typeface="맑은 고딕" pitchFamily="50" charset="-127"/>
              </a:rPr>
              <a:t>다</a:t>
            </a:r>
            <a:r>
              <a:rPr lang="en-US" altLang="ko-KR" sz="1200" b="1" dirty="0">
                <a:latin typeface="맑은 고딕" pitchFamily="50" charset="-127"/>
              </a:rPr>
              <a:t>. </a:t>
            </a:r>
            <a:r>
              <a:rPr lang="ko-KR" altLang="en-US" sz="1200" b="1" dirty="0">
                <a:latin typeface="맑은 고딕" pitchFamily="50" charset="-127"/>
              </a:rPr>
              <a:t>교육기간</a:t>
            </a:r>
            <a:r>
              <a:rPr lang="en-US" altLang="ko-KR" sz="1200" dirty="0">
                <a:latin typeface="맑은 고딕" pitchFamily="50" charset="-127"/>
              </a:rPr>
              <a:t>: 2026</a:t>
            </a:r>
            <a:r>
              <a:rPr lang="ko-KR" altLang="en-US" sz="1200" dirty="0">
                <a:latin typeface="맑은 고딕" pitchFamily="50" charset="-127"/>
              </a:rPr>
              <a:t>년 </a:t>
            </a:r>
            <a:r>
              <a:rPr lang="en-US" altLang="ko-KR" sz="1200" dirty="0">
                <a:latin typeface="맑은 고딕" pitchFamily="50" charset="-127"/>
              </a:rPr>
              <a:t>3</a:t>
            </a:r>
            <a:r>
              <a:rPr lang="ko-KR" altLang="en-US" sz="1200" dirty="0">
                <a:latin typeface="맑은 고딕" pitchFamily="50" charset="-127"/>
              </a:rPr>
              <a:t>월 </a:t>
            </a:r>
            <a:r>
              <a:rPr lang="en-US" altLang="ko-KR" sz="1200" dirty="0">
                <a:latin typeface="맑은 고딕" pitchFamily="50" charset="-127"/>
              </a:rPr>
              <a:t>26</a:t>
            </a:r>
            <a:r>
              <a:rPr lang="ko-KR" altLang="en-US" sz="1200" dirty="0">
                <a:latin typeface="맑은 고딕" pitchFamily="50" charset="-127"/>
              </a:rPr>
              <a:t>일 </a:t>
            </a:r>
            <a:r>
              <a:rPr lang="en-US" altLang="ko-KR" sz="1200" dirty="0">
                <a:latin typeface="맑은 고딕" pitchFamily="50" charset="-127"/>
              </a:rPr>
              <a:t>~ 6</a:t>
            </a:r>
            <a:r>
              <a:rPr lang="ko-KR" altLang="en-US" sz="1200" dirty="0">
                <a:latin typeface="맑은 고딕" pitchFamily="50" charset="-127"/>
              </a:rPr>
              <a:t>월 </a:t>
            </a:r>
            <a:r>
              <a:rPr lang="en-US" altLang="ko-KR" sz="1200" dirty="0">
                <a:latin typeface="맑은 고딕" pitchFamily="50" charset="-127"/>
              </a:rPr>
              <a:t>25</a:t>
            </a:r>
            <a:r>
              <a:rPr lang="ko-KR" altLang="en-US" sz="1200" dirty="0">
                <a:latin typeface="맑은 고딕" pitchFamily="50" charset="-127"/>
              </a:rPr>
              <a:t>일</a:t>
            </a:r>
            <a:r>
              <a:rPr lang="en-US" altLang="ko-KR" sz="1200" dirty="0">
                <a:latin typeface="맑은 고딕" pitchFamily="50" charset="-127"/>
              </a:rPr>
              <a:t>(</a:t>
            </a:r>
            <a:r>
              <a:rPr lang="ko-KR" altLang="en-US" sz="1200" dirty="0">
                <a:latin typeface="맑은 고딕" pitchFamily="50" charset="-127"/>
              </a:rPr>
              <a:t>매주 목요일 저녁 </a:t>
            </a:r>
            <a:r>
              <a:rPr lang="en-US" altLang="ko-KR" sz="1200" dirty="0">
                <a:latin typeface="맑은 고딕" pitchFamily="50" charset="-127"/>
              </a:rPr>
              <a:t>6</a:t>
            </a:r>
            <a:r>
              <a:rPr lang="ko-KR" altLang="en-US" sz="1200" dirty="0">
                <a:latin typeface="맑은 고딕" pitchFamily="50" charset="-127"/>
              </a:rPr>
              <a:t>시</a:t>
            </a:r>
            <a:r>
              <a:rPr lang="en-US" altLang="ko-KR" sz="1200" dirty="0">
                <a:latin typeface="맑은 고딕" pitchFamily="50" charset="-127"/>
              </a:rPr>
              <a:t>~9</a:t>
            </a:r>
            <a:r>
              <a:rPr lang="ko-KR" altLang="en-US" sz="1200" dirty="0">
                <a:latin typeface="맑은 고딕" pitchFamily="50" charset="-127"/>
              </a:rPr>
              <a:t>시 </a:t>
            </a:r>
            <a:r>
              <a:rPr lang="en-US" altLang="ko-KR" sz="1200" dirty="0">
                <a:latin typeface="맑은 고딕" pitchFamily="50" charset="-127"/>
              </a:rPr>
              <a:t>30</a:t>
            </a:r>
            <a:r>
              <a:rPr lang="ko-KR" altLang="en-US" sz="1200" dirty="0">
                <a:latin typeface="맑은 고딕" pitchFamily="50" charset="-127"/>
              </a:rPr>
              <a:t>분</a:t>
            </a:r>
            <a:r>
              <a:rPr lang="en-US" altLang="ko-KR" sz="1200" dirty="0">
                <a:latin typeface="맑은 고딕" pitchFamily="50" charset="-127"/>
              </a:rPr>
              <a:t>)</a:t>
            </a:r>
          </a:p>
          <a:p>
            <a:pPr lvl="1"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ko-KR" altLang="en-US" sz="1200" dirty="0">
                <a:latin typeface="맑은 고딕" pitchFamily="50" charset="-127"/>
              </a:rPr>
              <a:t> </a:t>
            </a:r>
            <a:r>
              <a:rPr lang="ko-KR" altLang="en-US" sz="1200" b="1" dirty="0">
                <a:latin typeface="맑은 고딕" pitchFamily="50" charset="-127"/>
              </a:rPr>
              <a:t>   라</a:t>
            </a:r>
            <a:r>
              <a:rPr lang="en-US" altLang="ko-KR" sz="1200" b="1" dirty="0">
                <a:latin typeface="맑은 고딕" pitchFamily="50" charset="-127"/>
              </a:rPr>
              <a:t>. </a:t>
            </a:r>
            <a:r>
              <a:rPr lang="ko-KR" altLang="en-US" sz="1200" b="1" dirty="0">
                <a:latin typeface="맑은 고딕" pitchFamily="50" charset="-127"/>
              </a:rPr>
              <a:t>교 육 비</a:t>
            </a:r>
            <a:r>
              <a:rPr lang="en-US" altLang="ko-KR" sz="1200" dirty="0">
                <a:latin typeface="맑은 고딕" pitchFamily="50" charset="-127"/>
              </a:rPr>
              <a:t>: </a:t>
            </a:r>
            <a:r>
              <a:rPr lang="ko-KR" altLang="en-US" sz="1200" dirty="0">
                <a:latin typeface="맑은 고딕" pitchFamily="50" charset="-127"/>
              </a:rPr>
              <a:t>육백만원</a:t>
            </a:r>
            <a:r>
              <a:rPr lang="en-US" altLang="ko-KR" sz="1200" dirty="0">
                <a:latin typeface="맑은 고딕" pitchFamily="50" charset="-127"/>
              </a:rPr>
              <a:t>(</a:t>
            </a:r>
            <a:r>
              <a:rPr lang="ko-KR" altLang="en-US" sz="1200" dirty="0">
                <a:latin typeface="맑은 고딕" pitchFamily="50" charset="-127"/>
              </a:rPr>
              <a:t>원우회비 별도</a:t>
            </a:r>
            <a:r>
              <a:rPr lang="en-US" altLang="ko-KR" sz="1200" dirty="0">
                <a:latin typeface="맑은 고딕" pitchFamily="50" charset="-127"/>
              </a:rPr>
              <a:t>)</a:t>
            </a:r>
          </a:p>
          <a:p>
            <a:pPr lvl="1"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dirty="0">
                <a:latin typeface="맑은 고딕" pitchFamily="50" charset="-127"/>
              </a:rPr>
              <a:t>  </a:t>
            </a:r>
            <a:r>
              <a:rPr lang="en-US" altLang="ko-KR" sz="1200" b="1" dirty="0">
                <a:latin typeface="맑은 고딕" pitchFamily="50" charset="-127"/>
              </a:rPr>
              <a:t>  </a:t>
            </a:r>
            <a:r>
              <a:rPr lang="ko-KR" altLang="en-US" sz="1200" b="1" dirty="0">
                <a:latin typeface="맑은 고딕" pitchFamily="50" charset="-127"/>
              </a:rPr>
              <a:t>마</a:t>
            </a:r>
            <a:r>
              <a:rPr lang="en-US" altLang="ko-KR" sz="1200" b="1" dirty="0">
                <a:latin typeface="맑은 고딕" pitchFamily="50" charset="-127"/>
              </a:rPr>
              <a:t>. </a:t>
            </a:r>
            <a:r>
              <a:rPr lang="ko-KR" altLang="en-US" sz="1200" b="1" dirty="0">
                <a:latin typeface="맑은 고딕" pitchFamily="50" charset="-127"/>
              </a:rPr>
              <a:t>입금계좌</a:t>
            </a:r>
            <a:r>
              <a:rPr lang="en-US" altLang="ko-KR" sz="1200" dirty="0">
                <a:latin typeface="맑은 고딕" pitchFamily="50" charset="-127"/>
              </a:rPr>
              <a:t>: </a:t>
            </a:r>
            <a:r>
              <a:rPr lang="ko-KR" altLang="en-US" sz="1200" dirty="0">
                <a:latin typeface="맑은 고딕" pitchFamily="50" charset="-127"/>
              </a:rPr>
              <a:t>신한 </a:t>
            </a:r>
            <a:r>
              <a:rPr lang="en-US" altLang="ko-KR" sz="1200" dirty="0">
                <a:latin typeface="맑은 고딕" pitchFamily="50" charset="-127"/>
              </a:rPr>
              <a:t>140-006-609106 (</a:t>
            </a:r>
            <a:r>
              <a:rPr lang="ko-KR" altLang="en-US" sz="1200" dirty="0">
                <a:latin typeface="맑은 고딕" pitchFamily="50" charset="-127"/>
              </a:rPr>
              <a:t>예금주</a:t>
            </a:r>
            <a:r>
              <a:rPr lang="en-US" altLang="ko-KR" sz="1200" dirty="0">
                <a:latin typeface="맑은 고딕" pitchFamily="50" charset="-127"/>
              </a:rPr>
              <a:t>: </a:t>
            </a:r>
            <a:r>
              <a:rPr lang="ko-KR" altLang="en-US" sz="1200" dirty="0">
                <a:latin typeface="맑은 고딕" pitchFamily="50" charset="-127"/>
              </a:rPr>
              <a:t>숙명여자대학교</a:t>
            </a:r>
            <a:r>
              <a:rPr lang="en-US" altLang="ko-KR" sz="1200" dirty="0">
                <a:latin typeface="맑은 고딕" pitchFamily="50" charset="-127"/>
              </a:rPr>
              <a:t>)</a:t>
            </a:r>
            <a:endParaRPr lang="ko-KR" altLang="en-US" sz="1200" dirty="0">
              <a:latin typeface="맑은 고딕" pitchFamily="50" charset="-127"/>
            </a:endParaRPr>
          </a:p>
          <a:p>
            <a:pPr lvl="1"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b="1" dirty="0">
                <a:latin typeface="맑은 고딕" pitchFamily="50" charset="-127"/>
              </a:rPr>
              <a:t>    </a:t>
            </a:r>
            <a:r>
              <a:rPr lang="ko-KR" altLang="en-US" sz="1200" b="1" dirty="0">
                <a:latin typeface="맑은 고딕" pitchFamily="50" charset="-127"/>
              </a:rPr>
              <a:t>바</a:t>
            </a:r>
            <a:r>
              <a:rPr lang="en-US" altLang="ko-KR" sz="1200" b="1" dirty="0">
                <a:latin typeface="맑은 고딕" pitchFamily="50" charset="-127"/>
              </a:rPr>
              <a:t>. </a:t>
            </a:r>
            <a:r>
              <a:rPr lang="ko-KR" altLang="en-US" sz="1200" b="1" dirty="0">
                <a:latin typeface="맑은 고딕" pitchFamily="50" charset="-127"/>
              </a:rPr>
              <a:t>교육장소</a:t>
            </a:r>
            <a:r>
              <a:rPr lang="en-US" altLang="ko-KR" sz="1200" dirty="0">
                <a:latin typeface="맑은 고딕" pitchFamily="50" charset="-127"/>
              </a:rPr>
              <a:t>: </a:t>
            </a:r>
            <a:r>
              <a:rPr lang="ko-KR" altLang="en-US" sz="1200" dirty="0">
                <a:latin typeface="맑은 고딕" pitchFamily="50" charset="-127"/>
              </a:rPr>
              <a:t>숙명여자대학교 </a:t>
            </a:r>
            <a:r>
              <a:rPr lang="ko-KR" altLang="en-US" sz="1200" dirty="0" err="1">
                <a:latin typeface="맑은 고딕" pitchFamily="50" charset="-127"/>
              </a:rPr>
              <a:t>백주년기념관</a:t>
            </a:r>
            <a:r>
              <a:rPr lang="ko-KR" altLang="en-US" sz="1200" dirty="0">
                <a:latin typeface="맑은 고딕" pitchFamily="50" charset="-127"/>
              </a:rPr>
              <a:t> </a:t>
            </a:r>
            <a:r>
              <a:rPr lang="en-US" altLang="ko-KR" sz="1200" dirty="0">
                <a:latin typeface="맑은 고딕" pitchFamily="50" charset="-127"/>
              </a:rPr>
              <a:t>7F </a:t>
            </a:r>
            <a:r>
              <a:rPr lang="ko-KR" altLang="en-US" sz="1200" dirty="0">
                <a:latin typeface="맑은 고딕" pitchFamily="50" charset="-127"/>
              </a:rPr>
              <a:t>한상은 라운지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  <a:p>
            <a:pPr lvl="1"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ko-KR" altLang="en-US" sz="1200" dirty="0">
                <a:latin typeface="맑은 고딕" pitchFamily="50" charset="-127"/>
              </a:rPr>
              <a:t>   </a:t>
            </a:r>
            <a:r>
              <a:rPr lang="ko-KR" altLang="en-US" sz="1200" b="1" dirty="0">
                <a:latin typeface="맑은 고딕" pitchFamily="50" charset="-127"/>
              </a:rPr>
              <a:t> </a:t>
            </a:r>
            <a:endParaRPr lang="en-US" altLang="ko-KR" sz="800" dirty="0"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dirty="0">
                <a:latin typeface="맑은 고딕" pitchFamily="50" charset="-127"/>
              </a:rPr>
              <a:t>	</a:t>
            </a:r>
            <a:r>
              <a:rPr lang="ko-KR" altLang="en-US" sz="1200" dirty="0">
                <a:latin typeface="맑은 고딕" pitchFamily="50" charset="-127"/>
              </a:rPr>
              <a:t>붙임</a:t>
            </a:r>
            <a:r>
              <a:rPr lang="en-US" altLang="ko-KR" sz="1200" dirty="0">
                <a:latin typeface="맑은 고딕" pitchFamily="50" charset="-127"/>
              </a:rPr>
              <a:t>: 1. </a:t>
            </a:r>
            <a:r>
              <a:rPr lang="ko-KR" altLang="en-US" sz="1200" dirty="0">
                <a:latin typeface="맑은 고딕" pitchFamily="50" charset="-127"/>
              </a:rPr>
              <a:t>입학원서 </a:t>
            </a:r>
            <a:r>
              <a:rPr lang="en-US" altLang="ko-KR" sz="1200" dirty="0">
                <a:latin typeface="맑은 고딕" pitchFamily="50" charset="-127"/>
              </a:rPr>
              <a:t>1</a:t>
            </a:r>
            <a:r>
              <a:rPr lang="ko-KR" altLang="en-US" sz="1200" dirty="0">
                <a:latin typeface="맑은 고딕" pitchFamily="50" charset="-127"/>
              </a:rPr>
              <a:t>부</a:t>
            </a:r>
            <a:endParaRPr lang="en-US" altLang="ko-KR" sz="1200" dirty="0">
              <a:latin typeface="맑은 고딕" pitchFamily="50" charset="-127"/>
            </a:endParaRPr>
          </a:p>
          <a:p>
            <a:pPr latinLnBrk="1">
              <a:lnSpc>
                <a:spcPct val="150000"/>
              </a:lnSpc>
              <a:tabLst>
                <a:tab pos="666750" algn="l"/>
                <a:tab pos="1524000" algn="l"/>
                <a:tab pos="2762250" algn="l"/>
              </a:tabLst>
              <a:defRPr/>
            </a:pPr>
            <a:r>
              <a:rPr lang="en-US" altLang="ko-KR" sz="1200" dirty="0">
                <a:latin typeface="맑은 고딕" pitchFamily="50" charset="-127"/>
              </a:rPr>
              <a:t>                    2. </a:t>
            </a:r>
            <a:r>
              <a:rPr lang="ko-KR" altLang="en-US" sz="1200" dirty="0">
                <a:latin typeface="맑은 고딕" pitchFamily="50" charset="-127"/>
              </a:rPr>
              <a:t>포스터 </a:t>
            </a:r>
            <a:r>
              <a:rPr lang="en-US" altLang="ko-KR" sz="1200" dirty="0">
                <a:latin typeface="맑은 고딕" pitchFamily="50" charset="-127"/>
              </a:rPr>
              <a:t>1</a:t>
            </a:r>
            <a:r>
              <a:rPr lang="ko-KR" altLang="en-US" sz="1200" dirty="0">
                <a:latin typeface="맑은 고딕" pitchFamily="50" charset="-127"/>
              </a:rPr>
              <a:t>부</a:t>
            </a:r>
            <a:r>
              <a:rPr lang="en-US" altLang="ko-KR" sz="1200" dirty="0">
                <a:latin typeface="맑은 고딕" pitchFamily="50" charset="-127"/>
              </a:rPr>
              <a:t>.  </a:t>
            </a:r>
            <a:r>
              <a:rPr lang="ko-KR" altLang="en-US" sz="1200" dirty="0">
                <a:latin typeface="맑은 고딕" pitchFamily="50" charset="-127"/>
              </a:rPr>
              <a:t>끝</a:t>
            </a:r>
            <a:r>
              <a:rPr lang="en-US" altLang="ko-KR" sz="1200" dirty="0">
                <a:latin typeface="맑은 고딕" pitchFamily="50" charset="-127"/>
              </a:rPr>
              <a:t>. </a:t>
            </a:r>
            <a:endParaRPr lang="en-US" altLang="ko-KR" sz="12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45391" y="1104230"/>
            <a:ext cx="6368703" cy="82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>
              <a:spcBef>
                <a:spcPct val="50000"/>
              </a:spcBef>
            </a:pPr>
            <a:r>
              <a:rPr lang="ko-KR" altLang="en-US" sz="12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     신 </a:t>
            </a:r>
            <a:r>
              <a:rPr lang="en-US" altLang="ko-KR" sz="12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     </a:t>
            </a:r>
            <a:r>
              <a:rPr lang="ko-KR" altLang="en-US" sz="12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광명상공회의소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경  유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spcBef>
                <a:spcPct val="50000"/>
              </a:spcBef>
            </a:pP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   목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848839" y="9064791"/>
            <a:ext cx="42481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0" lang="ko-KR" altLang="en-US" sz="2200" dirty="0">
                <a:latin typeface="+mj-ea"/>
                <a:ea typeface="+mj-ea"/>
              </a:rPr>
              <a:t>숙명여자대학교 미래교육원장</a:t>
            </a:r>
          </a:p>
        </p:txBody>
      </p:sp>
      <p:sp>
        <p:nvSpPr>
          <p:cNvPr id="10" name="직사각형 1"/>
          <p:cNvSpPr>
            <a:spLocks noChangeArrowheads="1"/>
          </p:cNvSpPr>
          <p:nvPr/>
        </p:nvSpPr>
        <p:spPr bwMode="auto">
          <a:xfrm>
            <a:off x="544043" y="7978950"/>
            <a:ext cx="5856757" cy="102531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rnd" algn="ctr">
            <a:noFill/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latinLnBrk="1" hangingPunct="1">
              <a:lnSpc>
                <a:spcPct val="150000"/>
              </a:lnSpc>
            </a:pP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숙명 미래혁신 최고경영자과정 사무 접수</a:t>
            </a: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04310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서울특별시 용산구 청파로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47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길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100(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청파동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Tel : 02-710-9288    Fax : 02-716-5909    E-mail : open@sookmyung.ac.kr</a:t>
            </a:r>
            <a:endParaRPr lang="ko-KR" altLang="en-US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9882" y="9170931"/>
            <a:ext cx="1017639" cy="219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solidFill>
                  <a:schemeClr val="tx1"/>
                </a:solidFill>
              </a:rPr>
              <a:t>직 인 생 </a:t>
            </a:r>
            <a:r>
              <a:rPr lang="ko-KR" altLang="en-US" sz="1300" dirty="0" err="1">
                <a:solidFill>
                  <a:schemeClr val="tx1"/>
                </a:solidFill>
              </a:rPr>
              <a:t>략</a:t>
            </a:r>
            <a:endParaRPr lang="ko-KR" altLang="en-US" sz="1300" dirty="0">
              <a:solidFill>
                <a:schemeClr val="tx1"/>
              </a:solidFill>
            </a:endParaRPr>
          </a:p>
        </p:txBody>
      </p: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DC38603C-8FE6-4018-A6FB-C894401C5861}"/>
              </a:ext>
            </a:extLst>
          </p:cNvPr>
          <p:cNvCxnSpPr>
            <a:cxnSpLocks/>
          </p:cNvCxnSpPr>
          <p:nvPr/>
        </p:nvCxnSpPr>
        <p:spPr>
          <a:xfrm>
            <a:off x="200303" y="999646"/>
            <a:ext cx="6413791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">
            <a:extLst>
              <a:ext uri="{FF2B5EF4-FFF2-40B4-BE49-F238E27FC236}">
                <a16:creationId xmlns:a16="http://schemas.microsoft.com/office/drawing/2014/main" id="{48CB92F8-36F1-49E8-8B6F-DA1C29538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841" y="1717024"/>
            <a:ext cx="4770562" cy="92046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rnd" algn="ctr">
            <a:noFill/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lnSpc>
                <a:spcPct val="120000"/>
              </a:lnSpc>
            </a:pP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숙명여자대학교 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latinLnBrk="1" hangingPunct="1">
              <a:lnSpc>
                <a:spcPct val="120000"/>
              </a:lnSpc>
            </a:pPr>
            <a:r>
              <a:rPr lang="ko-KR" altLang="en-US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기 숙명 미래혁신 최고경영자과정</a:t>
            </a:r>
            <a:endParaRPr lang="en-US" altLang="ko-KR" sz="2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latinLnBrk="1" hangingPunct="1">
              <a:lnSpc>
                <a:spcPct val="120000"/>
              </a:lnSpc>
            </a:pP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입 학 안 내</a:t>
            </a: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F97EBDA0-991B-498C-9BE5-8CA9A4FB8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44" y="220186"/>
            <a:ext cx="688877" cy="6832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615713E-CD72-4ADC-A7B3-9E2F90781118}"/>
              </a:ext>
            </a:extLst>
          </p:cNvPr>
          <p:cNvSpPr txBox="1"/>
          <p:nvPr/>
        </p:nvSpPr>
        <p:spPr>
          <a:xfrm>
            <a:off x="935897" y="276053"/>
            <a:ext cx="26261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 dirty="0"/>
              <a:t>숙명여자대학교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4D0348-3E2A-471E-ACEF-ED370CDA67DD}"/>
              </a:ext>
            </a:extLst>
          </p:cNvPr>
          <p:cNvSpPr txBox="1"/>
          <p:nvPr/>
        </p:nvSpPr>
        <p:spPr>
          <a:xfrm>
            <a:off x="956514" y="625308"/>
            <a:ext cx="23727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/>
              <a:t>SOOKMYUNG WOMEN’S UNIVERSITY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00993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14C627-C7D6-4929-8DCF-417F1CB13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18279"/>
            <a:ext cx="5915025" cy="456315"/>
          </a:xfrm>
        </p:spPr>
        <p:txBody>
          <a:bodyPr>
            <a:normAutofit/>
          </a:bodyPr>
          <a:lstStyle/>
          <a:p>
            <a:pPr algn="ctr"/>
            <a:r>
              <a:rPr lang="ko-KR" altLang="en-US" sz="2200" b="1" dirty="0"/>
              <a:t>숙명 미래혁신 최고경영자과정 입학원서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5E0CEEAD-A0A8-4485-BE95-0F5F073125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1030121"/>
              </p:ext>
            </p:extLst>
          </p:nvPr>
        </p:nvGraphicFramePr>
        <p:xfrm>
          <a:off x="356441" y="1024965"/>
          <a:ext cx="6145210" cy="1287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2473466267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3478591949"/>
                    </a:ext>
                  </a:extLst>
                </a:gridCol>
              </a:tblGrid>
              <a:tr h="3346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접수번호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사 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성명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성별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생년월일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E-mail</a:t>
                      </a:r>
                      <a:endParaRPr lang="ko-KR" altLang="en-US" sz="110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휴대전화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골프</a:t>
                      </a:r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핸디</a:t>
                      </a:r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110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graphicFrame>
        <p:nvGraphicFramePr>
          <p:cNvPr id="5" name="내용 개체 틀 3">
            <a:extLst>
              <a:ext uri="{FF2B5EF4-FFF2-40B4-BE49-F238E27FC236}">
                <a16:creationId xmlns:a16="http://schemas.microsoft.com/office/drawing/2014/main" id="{222B5DB0-B711-402E-A7DF-C6144E1C42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2484822"/>
              </p:ext>
            </p:extLst>
          </p:nvPr>
        </p:nvGraphicFramePr>
        <p:xfrm>
          <a:off x="356441" y="2770688"/>
          <a:ext cx="6145210" cy="133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2458084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3478591949"/>
                    </a:ext>
                  </a:extLst>
                </a:gridCol>
              </a:tblGrid>
              <a:tr h="333384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학 력 사 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기 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학교명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전공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학위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               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graphicFrame>
        <p:nvGraphicFramePr>
          <p:cNvPr id="6" name="내용 개체 틀 3">
            <a:extLst>
              <a:ext uri="{FF2B5EF4-FFF2-40B4-BE49-F238E27FC236}">
                <a16:creationId xmlns:a16="http://schemas.microsoft.com/office/drawing/2014/main" id="{C6920670-95A0-47B6-B9D7-FE210BB2B7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2684770"/>
              </p:ext>
            </p:extLst>
          </p:nvPr>
        </p:nvGraphicFramePr>
        <p:xfrm>
          <a:off x="356441" y="4409323"/>
          <a:ext cx="6145210" cy="1248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3687126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</a:tblGrid>
              <a:tr h="293888"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주 요 경 력</a:t>
                      </a:r>
                      <a:endParaRPr lang="en-US" altLang="ko-KR" sz="11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최근 경력 순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기 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주요경력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               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sp>
        <p:nvSpPr>
          <p:cNvPr id="8" name="제목 1">
            <a:extLst>
              <a:ext uri="{FF2B5EF4-FFF2-40B4-BE49-F238E27FC236}">
                <a16:creationId xmlns:a16="http://schemas.microsoft.com/office/drawing/2014/main" id="{BC976A48-3F74-48F9-B477-71BB9353CA08}"/>
              </a:ext>
            </a:extLst>
          </p:cNvPr>
          <p:cNvSpPr txBox="1">
            <a:spLocks/>
          </p:cNvSpPr>
          <p:nvPr/>
        </p:nvSpPr>
        <p:spPr>
          <a:xfrm>
            <a:off x="268940" y="7601538"/>
            <a:ext cx="6299853" cy="2008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 latinLnBrk="0">
              <a:lnSpc>
                <a:spcPct val="150000"/>
              </a:lnSpc>
            </a:pPr>
            <a:r>
              <a:rPr lang="ko-KR" altLang="ko-KR" sz="1100" dirty="0"/>
              <a:t>본인은 귀 대학교에서 운영하는 </a:t>
            </a:r>
            <a:r>
              <a:rPr lang="ko-KR" altLang="en-US" sz="1100" dirty="0"/>
              <a:t>숙명 미래혁신 최고경영자</a:t>
            </a:r>
            <a:r>
              <a:rPr lang="ko-KR" altLang="ko-KR" sz="1100" dirty="0"/>
              <a:t>과정에 입학하고자 소정의 서류를 갖추어 지원하며</a:t>
            </a:r>
            <a:r>
              <a:rPr lang="en-US" altLang="ko-KR" sz="1100" dirty="0"/>
              <a:t>, </a:t>
            </a:r>
            <a:r>
              <a:rPr lang="ko-KR" altLang="ko-KR" sz="1100" dirty="0"/>
              <a:t>상기 기재한 개인정보 수집 및 활용에 동의합니다</a:t>
            </a:r>
            <a:r>
              <a:rPr lang="en-US" altLang="ko-KR" sz="1100" dirty="0"/>
              <a:t>. </a:t>
            </a:r>
          </a:p>
          <a:p>
            <a:pPr algn="r" fontAlgn="base" latinLnBrk="0">
              <a:lnSpc>
                <a:spcPct val="150000"/>
              </a:lnSpc>
            </a:pPr>
            <a:r>
              <a:rPr lang="ko-KR" altLang="en-US" sz="1100" dirty="0"/>
              <a:t>년</a:t>
            </a:r>
            <a:r>
              <a:rPr lang="en-US" altLang="ko-KR" sz="1100" dirty="0"/>
              <a:t>	</a:t>
            </a:r>
            <a:r>
              <a:rPr lang="ko-KR" altLang="en-US" sz="1100" dirty="0"/>
              <a:t>월</a:t>
            </a:r>
            <a:r>
              <a:rPr lang="en-US" altLang="ko-KR" sz="1100" dirty="0"/>
              <a:t>	</a:t>
            </a:r>
            <a:r>
              <a:rPr lang="ko-KR" altLang="en-US" sz="1100" dirty="0"/>
              <a:t>일</a:t>
            </a:r>
            <a:endParaRPr lang="en-US" altLang="ko-KR" sz="1100" dirty="0"/>
          </a:p>
          <a:p>
            <a:pPr algn="r" fontAlgn="base" latinLnBrk="0">
              <a:lnSpc>
                <a:spcPct val="150000"/>
              </a:lnSpc>
            </a:pPr>
            <a:r>
              <a:rPr lang="ko-KR" altLang="en-US" sz="1100" dirty="0"/>
              <a:t>지원자</a:t>
            </a:r>
            <a:r>
              <a:rPr lang="en-US" altLang="ko-KR" sz="1100" dirty="0"/>
              <a:t>			 (</a:t>
            </a:r>
            <a:r>
              <a:rPr lang="ko-KR" altLang="en-US" sz="1100" dirty="0"/>
              <a:t>인</a:t>
            </a:r>
            <a:r>
              <a:rPr lang="en-US" altLang="ko-KR" sz="1100" dirty="0"/>
              <a:t>)</a:t>
            </a:r>
          </a:p>
          <a:p>
            <a:pPr algn="r" fontAlgn="base" latinLnBrk="0">
              <a:lnSpc>
                <a:spcPct val="150000"/>
              </a:lnSpc>
            </a:pPr>
            <a:endParaRPr lang="en-US" altLang="ko-KR" sz="1100" dirty="0"/>
          </a:p>
          <a:p>
            <a:pPr algn="ctr" fontAlgn="base" latinLnBrk="0">
              <a:lnSpc>
                <a:spcPct val="150000"/>
              </a:lnSpc>
            </a:pPr>
            <a:r>
              <a:rPr lang="ko-KR" altLang="en-US" sz="1800" b="1" dirty="0"/>
              <a:t>   숙명여자대학교 미래교육원  </a:t>
            </a:r>
            <a:r>
              <a:rPr lang="ko-KR" altLang="en-US" sz="1200" b="1" dirty="0"/>
              <a:t>귀중</a:t>
            </a:r>
            <a:endParaRPr lang="ko-KR" altLang="ko-KR" sz="1100" b="1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0F1544F-0B6B-4789-A3CB-C7AF5CA72DF9}"/>
              </a:ext>
            </a:extLst>
          </p:cNvPr>
          <p:cNvSpPr/>
          <p:nvPr/>
        </p:nvSpPr>
        <p:spPr>
          <a:xfrm>
            <a:off x="296094" y="2389240"/>
            <a:ext cx="3429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100" dirty="0"/>
              <a:t>※ </a:t>
            </a:r>
            <a:r>
              <a:rPr lang="ko-KR" altLang="en-US" sz="1100" dirty="0"/>
              <a:t>접수번호는 미래교육원에서 기재합니다</a:t>
            </a:r>
            <a:r>
              <a:rPr lang="en-US" altLang="ko-KR" sz="1100" dirty="0"/>
              <a:t>. </a:t>
            </a:r>
            <a:endParaRPr lang="ko-KR" altLang="en-US" sz="1100" dirty="0"/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4A5F91D3-E987-4CFD-8771-EFF61D9379E6}"/>
              </a:ext>
            </a:extLst>
          </p:cNvPr>
          <p:cNvSpPr/>
          <p:nvPr/>
        </p:nvSpPr>
        <p:spPr>
          <a:xfrm>
            <a:off x="121022" y="211873"/>
            <a:ext cx="6575613" cy="9478537"/>
          </a:xfrm>
          <a:prstGeom prst="roundRect">
            <a:avLst>
              <a:gd name="adj" fmla="val 4883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/>
          </a:p>
        </p:txBody>
      </p:sp>
      <p:graphicFrame>
        <p:nvGraphicFramePr>
          <p:cNvPr id="7" name="내용 개체 틀 3">
            <a:extLst>
              <a:ext uri="{FF2B5EF4-FFF2-40B4-BE49-F238E27FC236}">
                <a16:creationId xmlns:a16="http://schemas.microsoft.com/office/drawing/2014/main" id="{3733CA31-C97A-5389-8494-3801D6A0F6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372426"/>
              </p:ext>
            </p:extLst>
          </p:nvPr>
        </p:nvGraphicFramePr>
        <p:xfrm>
          <a:off x="347477" y="5964190"/>
          <a:ext cx="6145207" cy="1690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03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652675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1851103">
                  <a:extLst>
                    <a:ext uri="{9D8B030D-6E8A-4147-A177-3AD203B41FA5}">
                      <a16:colId xmlns:a16="http://schemas.microsoft.com/office/drawing/2014/main" val="2746196779"/>
                    </a:ext>
                  </a:extLst>
                </a:gridCol>
                <a:gridCol w="1414397">
                  <a:extLst>
                    <a:ext uri="{9D8B030D-6E8A-4147-A177-3AD203B41FA5}">
                      <a16:colId xmlns:a16="http://schemas.microsoft.com/office/drawing/2014/main" val="4105748321"/>
                    </a:ext>
                  </a:extLst>
                </a:gridCol>
              </a:tblGrid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회 사 명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직 위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업종</a:t>
                      </a:r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lang="ko-KR" altLang="en-US" sz="1050" b="1" dirty="0" err="1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주요생상품</a:t>
                      </a:r>
                      <a:endParaRPr lang="ko-KR" altLang="en-US" sz="105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회계담당</a:t>
                      </a:r>
                      <a:endParaRPr lang="ko-KR" altLang="en-US" sz="105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주소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r>
                        <a:rPr lang="en-US" altLang="ko-KR" sz="105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05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우편번호</a:t>
                      </a:r>
                      <a:r>
                        <a:rPr lang="en-US" altLang="ko-KR" sz="105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전화번호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FAX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홈페이지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241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574</TotalTime>
  <Words>165</Words>
  <Application>Microsoft Office PowerPoint</Application>
  <PresentationFormat>A4 용지(210x297mm)</PresentationFormat>
  <Paragraphs>64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숙명 미래혁신 최고경영자과정 입학원서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118</cp:revision>
  <cp:lastPrinted>2026-01-06T04:19:38Z</cp:lastPrinted>
  <dcterms:created xsi:type="dcterms:W3CDTF">2016-07-12T08:49:40Z</dcterms:created>
  <dcterms:modified xsi:type="dcterms:W3CDTF">2026-01-21T23:52:24Z</dcterms:modified>
</cp:coreProperties>
</file>